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8" r:id="rId3"/>
    <p:sldId id="257" r:id="rId4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A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0"/>
    <p:restoredTop sz="94613"/>
  </p:normalViewPr>
  <p:slideViewPr>
    <p:cSldViewPr snapToGrid="0">
      <p:cViewPr>
        <p:scale>
          <a:sx n="91" d="100"/>
          <a:sy n="91" d="100"/>
        </p:scale>
        <p:origin x="232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1D676-525D-5548-B993-C2F72B2D2455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2A617-F518-8244-8CD3-39DF9F4C7E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1840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kumimoji="1"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kumimoji="1"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kumimoji="1"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kumimoji="1"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kumimoji="1"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kumimoji="1"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kumimoji="1"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kumimoji="1"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kumimoji="1"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2A617-F518-8244-8CD3-39DF9F4C7E8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5150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2AA9-DDA9-AD45-9D54-FCF4374CB8B9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E53E-19B7-6247-8BAF-3D24A7E613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7103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2AA9-DDA9-AD45-9D54-FCF4374CB8B9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E53E-19B7-6247-8BAF-3D24A7E613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8378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2AA9-DDA9-AD45-9D54-FCF4374CB8B9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E53E-19B7-6247-8BAF-3D24A7E613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181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2AA9-DDA9-AD45-9D54-FCF4374CB8B9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E53E-19B7-6247-8BAF-3D24A7E613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2934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82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82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2AA9-DDA9-AD45-9D54-FCF4374CB8B9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E53E-19B7-6247-8BAF-3D24A7E613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9743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2AA9-DDA9-AD45-9D54-FCF4374CB8B9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E53E-19B7-6247-8BAF-3D24A7E613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38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2AA9-DDA9-AD45-9D54-FCF4374CB8B9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E53E-19B7-6247-8BAF-3D24A7E613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0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2AA9-DDA9-AD45-9D54-FCF4374CB8B9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E53E-19B7-6247-8BAF-3D24A7E613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116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2AA9-DDA9-AD45-9D54-FCF4374CB8B9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E53E-19B7-6247-8BAF-3D24A7E613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383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2AA9-DDA9-AD45-9D54-FCF4374CB8B9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E53E-19B7-6247-8BAF-3D24A7E613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660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2AA9-DDA9-AD45-9D54-FCF4374CB8B9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E53E-19B7-6247-8BAF-3D24A7E613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528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092AA9-DDA9-AD45-9D54-FCF4374CB8B9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A1E53E-19B7-6247-8BAF-3D24A7E613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5154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kumimoji="1"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kumimoji="1"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4.jpeg"/><Relationship Id="rId5" Type="http://schemas.openxmlformats.org/officeDocument/2006/relationships/image" Target="../media/image9.jpeg"/><Relationship Id="rId10" Type="http://schemas.openxmlformats.org/officeDocument/2006/relationships/image" Target="../media/image1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3DF3CB22-2F15-DE27-F74D-2068C1241CA2}"/>
              </a:ext>
            </a:extLst>
          </p:cNvPr>
          <p:cNvSpPr/>
          <p:nvPr/>
        </p:nvSpPr>
        <p:spPr>
          <a:xfrm>
            <a:off x="2206152" y="2415829"/>
            <a:ext cx="4077730" cy="5413006"/>
          </a:xfrm>
          <a:prstGeom prst="rect">
            <a:avLst/>
          </a:prstGeom>
          <a:noFill/>
          <a:ln w="76200">
            <a:solidFill>
              <a:srgbClr val="4EA72E">
                <a:alpha val="67059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801"/>
          </a:p>
        </p:txBody>
      </p:sp>
      <p:pic>
        <p:nvPicPr>
          <p:cNvPr id="1036" name="Picture 12" descr="Free icon &quot;Cloud icon&quot;">
            <a:extLst>
              <a:ext uri="{FF2B5EF4-FFF2-40B4-BE49-F238E27FC236}">
                <a16:creationId xmlns:a16="http://schemas.microsoft.com/office/drawing/2014/main" id="{F9933AC1-2DC7-79B2-9F01-60E248066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" t="16897" r="5691" b="16249"/>
          <a:stretch/>
        </p:blipFill>
        <p:spPr bwMode="auto">
          <a:xfrm>
            <a:off x="3348567" y="3059844"/>
            <a:ext cx="2076763" cy="155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 descr="ロゴ, アイコン&#10;&#10;自動的に生成された説明">
            <a:extLst>
              <a:ext uri="{FF2B5EF4-FFF2-40B4-BE49-F238E27FC236}">
                <a16:creationId xmlns:a16="http://schemas.microsoft.com/office/drawing/2014/main" id="{27F47541-CB77-A13F-A91B-E1D7B6A54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940" y="2380923"/>
            <a:ext cx="1006558" cy="1006558"/>
          </a:xfrm>
          <a:prstGeom prst="rect">
            <a:avLst/>
          </a:prstGeom>
        </p:spPr>
      </p:pic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42586341-D135-8354-A3B7-93F80413C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4938" y="4137994"/>
            <a:ext cx="1574308" cy="1574308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B4E9F1E5-C0C8-3C86-3D0A-1421BB9CD8AA}"/>
              </a:ext>
            </a:extLst>
          </p:cNvPr>
          <p:cNvCxnSpPr>
            <a:cxnSpLocks/>
          </p:cNvCxnSpPr>
          <p:nvPr/>
        </p:nvCxnSpPr>
        <p:spPr>
          <a:xfrm flipV="1">
            <a:off x="5564733" y="4049306"/>
            <a:ext cx="1484709" cy="25243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図 12" descr="アイコン&#10;&#10;自動的に生成された説明">
            <a:extLst>
              <a:ext uri="{FF2B5EF4-FFF2-40B4-BE49-F238E27FC236}">
                <a16:creationId xmlns:a16="http://schemas.microsoft.com/office/drawing/2014/main" id="{BB3EC457-DAC7-974C-E44C-35833CE5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47" y="3442400"/>
            <a:ext cx="1235865" cy="1235865"/>
          </a:xfrm>
          <a:prstGeom prst="rect">
            <a:avLst/>
          </a:prstGeom>
        </p:spPr>
      </p:pic>
      <p:pic>
        <p:nvPicPr>
          <p:cNvPr id="5" name="図 4" descr="ロゴ, アイコン&#10;&#10;自動的に生成された説明">
            <a:extLst>
              <a:ext uri="{FF2B5EF4-FFF2-40B4-BE49-F238E27FC236}">
                <a16:creationId xmlns:a16="http://schemas.microsoft.com/office/drawing/2014/main" id="{026D7FBF-AB8E-D20B-ACF6-27E99BFBE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460" y="5712302"/>
            <a:ext cx="1235865" cy="1235865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6469E31-F829-36DC-15D9-EEA832962A7E}"/>
              </a:ext>
            </a:extLst>
          </p:cNvPr>
          <p:cNvSpPr txBox="1"/>
          <p:nvPr/>
        </p:nvSpPr>
        <p:spPr>
          <a:xfrm>
            <a:off x="3158651" y="2720946"/>
            <a:ext cx="231471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80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Ugokuita</a:t>
            </a:r>
            <a:r>
              <a:rPr lang="en-US" altLang="ja-JP" sz="180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Cloud</a:t>
            </a:r>
            <a:endParaRPr lang="ja-JP" altLang="en-US" sz="1801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EB0B67C-07EA-6ADF-81D1-CD3F1D834DB3}"/>
              </a:ext>
            </a:extLst>
          </p:cNvPr>
          <p:cNvSpPr txBox="1"/>
          <p:nvPr/>
        </p:nvSpPr>
        <p:spPr>
          <a:xfrm>
            <a:off x="9913975" y="5816350"/>
            <a:ext cx="242815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801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IoT</a:t>
            </a:r>
            <a:r>
              <a:rPr lang="ja-JP" altLang="en-US" sz="18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エレベータ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BD0B8E7-CFE2-13DD-0EAA-3C9889FF7F86}"/>
              </a:ext>
            </a:extLst>
          </p:cNvPr>
          <p:cNvSpPr txBox="1"/>
          <p:nvPr/>
        </p:nvSpPr>
        <p:spPr>
          <a:xfrm>
            <a:off x="10245677" y="3486780"/>
            <a:ext cx="166769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801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IoT</a:t>
            </a:r>
            <a:r>
              <a:rPr lang="ja-JP" altLang="en-US" sz="18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カメラ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CB2AF361-A761-022E-CD2D-D22F259B3515}"/>
              </a:ext>
            </a:extLst>
          </p:cNvPr>
          <p:cNvCxnSpPr>
            <a:cxnSpLocks/>
          </p:cNvCxnSpPr>
          <p:nvPr/>
        </p:nvCxnSpPr>
        <p:spPr>
          <a:xfrm flipV="1">
            <a:off x="7775196" y="4800601"/>
            <a:ext cx="0" cy="78936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4D6DBF6-3F95-AF91-361C-79820CFD9EC1}"/>
              </a:ext>
            </a:extLst>
          </p:cNvPr>
          <p:cNvSpPr txBox="1"/>
          <p:nvPr/>
        </p:nvSpPr>
        <p:spPr>
          <a:xfrm>
            <a:off x="7842636" y="5104004"/>
            <a:ext cx="77768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1" b="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開発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E06ED97-CB3F-C67E-9F41-9554C39CDEAF}"/>
              </a:ext>
            </a:extLst>
          </p:cNvPr>
          <p:cNvSpPr txBox="1"/>
          <p:nvPr/>
        </p:nvSpPr>
        <p:spPr>
          <a:xfrm>
            <a:off x="7283853" y="7002466"/>
            <a:ext cx="1511689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801" b="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開発者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595F700-F4AC-A2DA-28D2-A1889053BDFA}"/>
              </a:ext>
            </a:extLst>
          </p:cNvPr>
          <p:cNvSpPr txBox="1"/>
          <p:nvPr/>
        </p:nvSpPr>
        <p:spPr>
          <a:xfrm>
            <a:off x="7025671" y="3018770"/>
            <a:ext cx="166769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8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監視システム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5A24827-326A-1E9B-4F83-4E598BF75BB2}"/>
              </a:ext>
            </a:extLst>
          </p:cNvPr>
          <p:cNvSpPr txBox="1"/>
          <p:nvPr/>
        </p:nvSpPr>
        <p:spPr>
          <a:xfrm>
            <a:off x="8541548" y="5239666"/>
            <a:ext cx="2076763" cy="52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板の移動のため</a:t>
            </a:r>
            <a:br>
              <a:rPr lang="en-US" altLang="ja-JP" sz="1401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</a:br>
            <a:r>
              <a:rPr lang="ja-JP" altLang="en-US" sz="14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エレベータを呼び出し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9608C69-D434-C0FD-D289-72003B2AFD1A}"/>
              </a:ext>
            </a:extLst>
          </p:cNvPr>
          <p:cNvSpPr txBox="1"/>
          <p:nvPr/>
        </p:nvSpPr>
        <p:spPr>
          <a:xfrm>
            <a:off x="8288548" y="2554876"/>
            <a:ext cx="2076763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不審者を検知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B9BE03A6-4DD8-F87A-8712-3A1D59889E80}"/>
              </a:ext>
            </a:extLst>
          </p:cNvPr>
          <p:cNvCxnSpPr>
            <a:cxnSpLocks/>
          </p:cNvCxnSpPr>
          <p:nvPr/>
        </p:nvCxnSpPr>
        <p:spPr>
          <a:xfrm flipV="1">
            <a:off x="8650268" y="2957638"/>
            <a:ext cx="1595410" cy="1042446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カギ線コネクタ 39">
            <a:extLst>
              <a:ext uri="{FF2B5EF4-FFF2-40B4-BE49-F238E27FC236}">
                <a16:creationId xmlns:a16="http://schemas.microsoft.com/office/drawing/2014/main" id="{4C02FE7C-5C07-793A-72A8-830733367026}"/>
              </a:ext>
            </a:extLst>
          </p:cNvPr>
          <p:cNvCxnSpPr>
            <a:cxnSpLocks/>
          </p:cNvCxnSpPr>
          <p:nvPr/>
        </p:nvCxnSpPr>
        <p:spPr>
          <a:xfrm>
            <a:off x="8687757" y="4299553"/>
            <a:ext cx="1557922" cy="804453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E706892-0E26-C372-297B-C0FEED93193C}"/>
              </a:ext>
            </a:extLst>
          </p:cNvPr>
          <p:cNvSpPr txBox="1"/>
          <p:nvPr/>
        </p:nvSpPr>
        <p:spPr>
          <a:xfrm>
            <a:off x="8910267" y="4001690"/>
            <a:ext cx="2076763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1" u="sng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API</a:t>
            </a:r>
            <a:r>
              <a:rPr lang="ja-JP" altLang="en-US" sz="1401" u="sng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連携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F9EA9C7-A9E4-B44A-EAF5-1AAEC422F7AC}"/>
              </a:ext>
            </a:extLst>
          </p:cNvPr>
          <p:cNvSpPr txBox="1"/>
          <p:nvPr/>
        </p:nvSpPr>
        <p:spPr>
          <a:xfrm>
            <a:off x="5323771" y="3431030"/>
            <a:ext cx="1922779" cy="5234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1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API</a:t>
            </a:r>
            <a:r>
              <a:rPr lang="ja-JP" altLang="en-US" sz="14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で経路を指定</a:t>
            </a:r>
            <a:br>
              <a:rPr lang="en-US" altLang="ja-JP" sz="1401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</a:br>
            <a:r>
              <a:rPr lang="ja-JP" altLang="en-US" sz="14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異常箇所へ板を移動</a:t>
            </a:r>
          </a:p>
        </p:txBody>
      </p:sp>
      <p:pic>
        <p:nvPicPr>
          <p:cNvPr id="53" name="図 52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D1AD55E3-3DEC-96D7-4212-DF1F25905E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252" t="13829" r="12929" b="15374"/>
          <a:stretch/>
        </p:blipFill>
        <p:spPr>
          <a:xfrm>
            <a:off x="2923106" y="5501275"/>
            <a:ext cx="2796756" cy="1692164"/>
          </a:xfrm>
          <a:prstGeom prst="rect">
            <a:avLst/>
          </a:prstGeom>
        </p:spPr>
      </p:pic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65F85108-5765-15FE-B1F3-148E06BFA5AA}"/>
              </a:ext>
            </a:extLst>
          </p:cNvPr>
          <p:cNvCxnSpPr>
            <a:cxnSpLocks/>
            <a:stCxn id="1036" idx="2"/>
          </p:cNvCxnSpPr>
          <p:nvPr/>
        </p:nvCxnSpPr>
        <p:spPr>
          <a:xfrm>
            <a:off x="4386946" y="4611789"/>
            <a:ext cx="0" cy="769188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E4438CD8-805F-A450-8500-CEB203B69F39}"/>
              </a:ext>
            </a:extLst>
          </p:cNvPr>
          <p:cNvSpPr txBox="1"/>
          <p:nvPr/>
        </p:nvSpPr>
        <p:spPr>
          <a:xfrm>
            <a:off x="4557383" y="4714534"/>
            <a:ext cx="2076763" cy="52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板の状況を連携</a:t>
            </a:r>
            <a:endParaRPr lang="en-US" altLang="ja-JP" sz="1401" dirty="0">
              <a:latin typeface="Meiryo" panose="020B0604030504040204" pitchFamily="34" charset="-128"/>
              <a:ea typeface="Meiryo" panose="020B0604030504040204" pitchFamily="34" charset="-128"/>
              <a:cs typeface="JetBrains Mono" panose="02000009000000000000" pitchFamily="49" charset="0"/>
            </a:endParaRPr>
          </a:p>
          <a:p>
            <a:r>
              <a:rPr lang="ja-JP" altLang="en-US" sz="14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指定位置へ移動</a:t>
            </a:r>
            <a:endParaRPr lang="en-US" altLang="ja-JP" sz="1401" dirty="0">
              <a:latin typeface="Meiryo" panose="020B0604030504040204" pitchFamily="34" charset="-128"/>
              <a:ea typeface="Meiryo" panose="020B0604030504040204" pitchFamily="34" charset="-128"/>
              <a:cs typeface="JetBrains Mono" panose="02000009000000000000" pitchFamily="49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F497E8B-CB47-7657-624F-1B98AFFD8D48}"/>
              </a:ext>
            </a:extLst>
          </p:cNvPr>
          <p:cNvSpPr txBox="1"/>
          <p:nvPr/>
        </p:nvSpPr>
        <p:spPr>
          <a:xfrm>
            <a:off x="3110619" y="7187131"/>
            <a:ext cx="231471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801">
                <a:latin typeface="JetBrains Mono" panose="02000009000000000000" pitchFamily="49" charset="0"/>
                <a:cs typeface="JetBrains Mono" panose="02000009000000000000" pitchFamily="49" charset="0"/>
              </a:rPr>
              <a:t>動く板</a:t>
            </a:r>
            <a:r>
              <a:rPr lang="en-US" altLang="ja-JP" sz="1801" dirty="0">
                <a:latin typeface="JetBrains Mono" panose="02000009000000000000" pitchFamily="49" charset="0"/>
                <a:cs typeface="JetBrains Mono" panose="02000009000000000000" pitchFamily="49" charset="0"/>
              </a:rPr>
              <a:t>NEO</a:t>
            </a:r>
            <a:endParaRPr lang="ja-JP" altLang="en-US" sz="1801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411B5E4A-B84B-FD9B-DAA9-D48EF67594CA}"/>
              </a:ext>
            </a:extLst>
          </p:cNvPr>
          <p:cNvSpPr txBox="1"/>
          <p:nvPr/>
        </p:nvSpPr>
        <p:spPr>
          <a:xfrm>
            <a:off x="2885725" y="1874880"/>
            <a:ext cx="2400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>
                <a:solidFill>
                  <a:schemeClr val="accent6"/>
                </a:solidFill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提供範囲</a:t>
            </a:r>
          </a:p>
        </p:txBody>
      </p:sp>
    </p:spTree>
    <p:extLst>
      <p:ext uri="{BB962C8B-B14F-4D97-AF65-F5344CB8AC3E}">
        <p14:creationId xmlns:p14="http://schemas.microsoft.com/office/powerpoint/2010/main" val="2774749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42586341-D135-8354-A3B7-93F80413C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910" y="2598238"/>
            <a:ext cx="2822181" cy="2822181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EB0B67C-07EA-6ADF-81D1-CD3F1D834DB3}"/>
              </a:ext>
            </a:extLst>
          </p:cNvPr>
          <p:cNvSpPr txBox="1"/>
          <p:nvPr/>
        </p:nvSpPr>
        <p:spPr>
          <a:xfrm>
            <a:off x="7905909" y="5541691"/>
            <a:ext cx="242815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801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IoT</a:t>
            </a:r>
            <a:r>
              <a:rPr lang="ja-JP" altLang="en-US" sz="18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エレベータ</a:t>
            </a:r>
          </a:p>
        </p:txBody>
      </p:sp>
      <p:pic>
        <p:nvPicPr>
          <p:cNvPr id="53" name="図 52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D1AD55E3-3DEC-96D7-4212-DF1F25905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52" t="13829" r="12929" b="15374"/>
          <a:stretch/>
        </p:blipFill>
        <p:spPr>
          <a:xfrm>
            <a:off x="3134979" y="3486375"/>
            <a:ext cx="2796756" cy="1692164"/>
          </a:xfrm>
          <a:prstGeom prst="rect">
            <a:avLst/>
          </a:prstGeom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F497E8B-CB47-7657-624F-1B98AFFD8D48}"/>
              </a:ext>
            </a:extLst>
          </p:cNvPr>
          <p:cNvSpPr txBox="1"/>
          <p:nvPr/>
        </p:nvSpPr>
        <p:spPr>
          <a:xfrm>
            <a:off x="3322492" y="5172231"/>
            <a:ext cx="231471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801">
                <a:latin typeface="JetBrains Mono" panose="02000009000000000000" pitchFamily="49" charset="0"/>
                <a:cs typeface="JetBrains Mono" panose="02000009000000000000" pitchFamily="49" charset="0"/>
              </a:rPr>
              <a:t>動く板</a:t>
            </a:r>
            <a:r>
              <a:rPr lang="en-US" altLang="ja-JP" sz="1801" dirty="0">
                <a:latin typeface="JetBrains Mono" panose="02000009000000000000" pitchFamily="49" charset="0"/>
                <a:cs typeface="JetBrains Mono" panose="02000009000000000000" pitchFamily="49" charset="0"/>
              </a:rPr>
              <a:t>NEO</a:t>
            </a:r>
            <a:endParaRPr lang="ja-JP" altLang="en-US" sz="1801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A727DABA-B5F8-FCDD-77DC-868477F12D37}"/>
              </a:ext>
            </a:extLst>
          </p:cNvPr>
          <p:cNvCxnSpPr>
            <a:cxnSpLocks/>
          </p:cNvCxnSpPr>
          <p:nvPr/>
        </p:nvCxnSpPr>
        <p:spPr>
          <a:xfrm flipV="1">
            <a:off x="6176468" y="4116214"/>
            <a:ext cx="1484709" cy="25243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937622C-43D3-520B-B4A0-FC3D45EC8060}"/>
              </a:ext>
            </a:extLst>
          </p:cNvPr>
          <p:cNvSpPr txBox="1"/>
          <p:nvPr/>
        </p:nvSpPr>
        <p:spPr>
          <a:xfrm>
            <a:off x="6222003" y="3701423"/>
            <a:ext cx="1295729" cy="3079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1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API</a:t>
            </a:r>
            <a:r>
              <a:rPr lang="ja-JP" altLang="en-US" sz="14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呼び出し</a:t>
            </a:r>
          </a:p>
        </p:txBody>
      </p:sp>
    </p:spTree>
    <p:extLst>
      <p:ext uri="{BB962C8B-B14F-4D97-AF65-F5344CB8AC3E}">
        <p14:creationId xmlns:p14="http://schemas.microsoft.com/office/powerpoint/2010/main" val="4030715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tel RealSense Depth Camera D457">
            <a:extLst>
              <a:ext uri="{FF2B5EF4-FFF2-40B4-BE49-F238E27FC236}">
                <a16:creationId xmlns:a16="http://schemas.microsoft.com/office/drawing/2014/main" id="{9F5D3CF1-D686-EDF4-7904-AD1992187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7" b="15984"/>
          <a:stretch/>
        </p:blipFill>
        <p:spPr bwMode="auto">
          <a:xfrm>
            <a:off x="1160179" y="3273820"/>
            <a:ext cx="1399646" cy="51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GPS受信機キット 1PPS出力付き 「みちびき」2機受信対応">
            <a:extLst>
              <a:ext uri="{FF2B5EF4-FFF2-40B4-BE49-F238E27FC236}">
                <a16:creationId xmlns:a16="http://schemas.microsoft.com/office/drawing/2014/main" id="{B40287CE-47A4-7478-B4C2-B4CCF49B8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66" y="6074072"/>
            <a:ext cx="1399150" cy="104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8ED9812-CE04-5E03-FD25-D1F68DC7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461" y="5567721"/>
            <a:ext cx="1283482" cy="10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93F4943A-C600-620E-0EAC-CCDD1A705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278" y="3316160"/>
            <a:ext cx="1248795" cy="98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D5C1F6A4-4444-D635-6168-CAC67363CBF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559825" y="3533153"/>
            <a:ext cx="1431941" cy="1267447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カギ線コネクタ 50">
            <a:extLst>
              <a:ext uri="{FF2B5EF4-FFF2-40B4-BE49-F238E27FC236}">
                <a16:creationId xmlns:a16="http://schemas.microsoft.com/office/drawing/2014/main" id="{ED34C286-BB52-0B0A-A033-66D9996CA880}"/>
              </a:ext>
            </a:extLst>
          </p:cNvPr>
          <p:cNvCxnSpPr>
            <a:cxnSpLocks/>
          </p:cNvCxnSpPr>
          <p:nvPr/>
        </p:nvCxnSpPr>
        <p:spPr>
          <a:xfrm flipV="1">
            <a:off x="2759211" y="5588795"/>
            <a:ext cx="1240375" cy="155841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9628C6BB-8363-8148-9788-5D4B8CCAE0FE}"/>
              </a:ext>
            </a:extLst>
          </p:cNvPr>
          <p:cNvCxnSpPr>
            <a:cxnSpLocks/>
          </p:cNvCxnSpPr>
          <p:nvPr/>
        </p:nvCxnSpPr>
        <p:spPr>
          <a:xfrm>
            <a:off x="2776797" y="5252346"/>
            <a:ext cx="1222788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DB627117-4812-E1CE-9608-E6EC3C09EAD3}"/>
              </a:ext>
            </a:extLst>
          </p:cNvPr>
          <p:cNvSpPr txBox="1"/>
          <p:nvPr/>
        </p:nvSpPr>
        <p:spPr>
          <a:xfrm>
            <a:off x="668684" y="3758941"/>
            <a:ext cx="2314711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Realsense</a:t>
            </a:r>
            <a:endParaRPr lang="ja-JP" altLang="en-US" sz="1401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D5521A5-2629-55D2-6E82-43787E3098F9}"/>
              </a:ext>
            </a:extLst>
          </p:cNvPr>
          <p:cNvSpPr txBox="1"/>
          <p:nvPr/>
        </p:nvSpPr>
        <p:spPr>
          <a:xfrm>
            <a:off x="1056788" y="5616062"/>
            <a:ext cx="1474998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Livox</a:t>
            </a:r>
            <a:r>
              <a:rPr lang="en-US" altLang="ja-JP" sz="140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MID-70</a:t>
            </a:r>
            <a:endParaRPr lang="ja-JP" altLang="en-US" sz="1401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74437BF5-F30E-0A6F-7E8C-1A30DB6DC7E6}"/>
              </a:ext>
            </a:extLst>
          </p:cNvPr>
          <p:cNvSpPr txBox="1"/>
          <p:nvPr/>
        </p:nvSpPr>
        <p:spPr>
          <a:xfrm>
            <a:off x="533186" y="7237298"/>
            <a:ext cx="2314711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GPS</a:t>
            </a:r>
            <a:endParaRPr lang="ja-JP" altLang="en-US" sz="1401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4E6169F4-8C99-BBC9-1277-2847D3B355E9}"/>
              </a:ext>
            </a:extLst>
          </p:cNvPr>
          <p:cNvSpPr txBox="1"/>
          <p:nvPr/>
        </p:nvSpPr>
        <p:spPr>
          <a:xfrm>
            <a:off x="3884320" y="6250044"/>
            <a:ext cx="2314711" cy="52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Asrock</a:t>
            </a:r>
            <a:r>
              <a:rPr lang="en-US" altLang="ja-JP" sz="140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N100</a:t>
            </a:r>
          </a:p>
          <a:p>
            <a:pPr algn="ctr"/>
            <a:r>
              <a:rPr lang="en-US" altLang="ja-JP" sz="140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Mini-ITX</a:t>
            </a:r>
            <a:endParaRPr lang="ja-JP" altLang="en-US" sz="1401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24" name="テキスト ボックス 1023">
            <a:extLst>
              <a:ext uri="{FF2B5EF4-FFF2-40B4-BE49-F238E27FC236}">
                <a16:creationId xmlns:a16="http://schemas.microsoft.com/office/drawing/2014/main" id="{370FF33B-FA7A-AFFB-A53B-9228ECDAB142}"/>
              </a:ext>
            </a:extLst>
          </p:cNvPr>
          <p:cNvSpPr txBox="1"/>
          <p:nvPr/>
        </p:nvSpPr>
        <p:spPr>
          <a:xfrm>
            <a:off x="2699346" y="4166876"/>
            <a:ext cx="1106748" cy="3079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障害物検知</a:t>
            </a:r>
          </a:p>
        </p:txBody>
      </p:sp>
      <p:sp>
        <p:nvSpPr>
          <p:cNvPr id="1025" name="テキスト ボックス 1024">
            <a:extLst>
              <a:ext uri="{FF2B5EF4-FFF2-40B4-BE49-F238E27FC236}">
                <a16:creationId xmlns:a16="http://schemas.microsoft.com/office/drawing/2014/main" id="{5E10027B-7F7E-AD6E-4294-E69A09D9071F}"/>
              </a:ext>
            </a:extLst>
          </p:cNvPr>
          <p:cNvSpPr txBox="1"/>
          <p:nvPr/>
        </p:nvSpPr>
        <p:spPr>
          <a:xfrm>
            <a:off x="2826024" y="6158947"/>
            <a:ext cx="1106748" cy="3079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位置情報</a:t>
            </a:r>
          </a:p>
        </p:txBody>
      </p:sp>
      <p:cxnSp>
        <p:nvCxnSpPr>
          <p:cNvPr id="1043" name="直線矢印コネクタ 1042">
            <a:extLst>
              <a:ext uri="{FF2B5EF4-FFF2-40B4-BE49-F238E27FC236}">
                <a16:creationId xmlns:a16="http://schemas.microsoft.com/office/drawing/2014/main" id="{36D83A78-0A16-CAD5-E816-C8BAF2E79A21}"/>
              </a:ext>
            </a:extLst>
          </p:cNvPr>
          <p:cNvCxnSpPr>
            <a:cxnSpLocks/>
          </p:cNvCxnSpPr>
          <p:nvPr/>
        </p:nvCxnSpPr>
        <p:spPr>
          <a:xfrm>
            <a:off x="9450783" y="5955662"/>
            <a:ext cx="1184832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7" name="テキスト ボックス 1046">
            <a:extLst>
              <a:ext uri="{FF2B5EF4-FFF2-40B4-BE49-F238E27FC236}">
                <a16:creationId xmlns:a16="http://schemas.microsoft.com/office/drawing/2014/main" id="{BB5E181B-96D1-9A8E-B4E1-D36D7B00B38D}"/>
              </a:ext>
            </a:extLst>
          </p:cNvPr>
          <p:cNvSpPr txBox="1"/>
          <p:nvPr/>
        </p:nvSpPr>
        <p:spPr>
          <a:xfrm>
            <a:off x="6101913" y="4892489"/>
            <a:ext cx="538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19V</a:t>
            </a:r>
            <a:endParaRPr lang="ja-JP" altLang="en-US" sz="1200">
              <a:latin typeface="Meiryo" panose="020B0604030504040204" pitchFamily="34" charset="-128"/>
              <a:ea typeface="Meiryo" panose="020B0604030504040204" pitchFamily="34" charset="-128"/>
              <a:cs typeface="JetBrains Mono" panose="02000009000000000000" pitchFamily="49" charset="0"/>
            </a:endParaRPr>
          </a:p>
        </p:txBody>
      </p:sp>
      <p:sp>
        <p:nvSpPr>
          <p:cNvPr id="1053" name="テキスト ボックス 1052">
            <a:extLst>
              <a:ext uri="{FF2B5EF4-FFF2-40B4-BE49-F238E27FC236}">
                <a16:creationId xmlns:a16="http://schemas.microsoft.com/office/drawing/2014/main" id="{0833A037-0AF7-C786-BC0C-1E79029C572A}"/>
              </a:ext>
            </a:extLst>
          </p:cNvPr>
          <p:cNvSpPr txBox="1"/>
          <p:nvPr/>
        </p:nvSpPr>
        <p:spPr>
          <a:xfrm>
            <a:off x="7620073" y="3509603"/>
            <a:ext cx="535191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1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24V</a:t>
            </a:r>
            <a:endParaRPr lang="ja-JP" altLang="en-US" sz="1401">
              <a:latin typeface="Meiryo" panose="020B0604030504040204" pitchFamily="34" charset="-128"/>
              <a:ea typeface="Meiryo" panose="020B0604030504040204" pitchFamily="34" charset="-128"/>
              <a:cs typeface="JetBrains Mono" panose="02000009000000000000" pitchFamily="49" charset="0"/>
            </a:endParaRPr>
          </a:p>
        </p:txBody>
      </p:sp>
      <p:sp>
        <p:nvSpPr>
          <p:cNvPr id="1056" name="テキスト ボックス 1055">
            <a:extLst>
              <a:ext uri="{FF2B5EF4-FFF2-40B4-BE49-F238E27FC236}">
                <a16:creationId xmlns:a16="http://schemas.microsoft.com/office/drawing/2014/main" id="{674EBEFE-2FBB-AC6D-92D0-7E970DA796CC}"/>
              </a:ext>
            </a:extLst>
          </p:cNvPr>
          <p:cNvSpPr txBox="1"/>
          <p:nvPr/>
        </p:nvSpPr>
        <p:spPr>
          <a:xfrm>
            <a:off x="6931582" y="6738448"/>
            <a:ext cx="2469038" cy="46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メイン制御基板</a:t>
            </a:r>
            <a:endParaRPr lang="en-US" altLang="ja-JP" sz="1401" dirty="0">
              <a:latin typeface="Meiryo" panose="020B0604030504040204" pitchFamily="34" charset="-128"/>
              <a:ea typeface="Meiryo" panose="020B0604030504040204" pitchFamily="34" charset="-128"/>
              <a:cs typeface="JetBrains Mono" panose="02000009000000000000" pitchFamily="49" charset="0"/>
            </a:endParaRPr>
          </a:p>
          <a:p>
            <a:pPr algn="ctr"/>
            <a:r>
              <a:rPr lang="en-US" altLang="ja-JP" sz="1000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(</a:t>
            </a:r>
            <a:r>
              <a:rPr lang="ja-JP" altLang="en-US" sz="100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モータドライバ</a:t>
            </a:r>
            <a:r>
              <a:rPr lang="en-US" altLang="ja-JP" sz="1000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, MCU, </a:t>
            </a:r>
            <a:r>
              <a:rPr lang="ja-JP" altLang="en-US" sz="100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電源</a:t>
            </a:r>
            <a:r>
              <a:rPr lang="en-US" altLang="ja-JP" sz="1000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)</a:t>
            </a:r>
            <a:endParaRPr lang="ja-JP" altLang="en-US" sz="1000">
              <a:latin typeface="Meiryo" panose="020B0604030504040204" pitchFamily="34" charset="-128"/>
              <a:ea typeface="Meiryo" panose="020B0604030504040204" pitchFamily="34" charset="-128"/>
              <a:cs typeface="JetBrains Mono" panose="02000009000000000000" pitchFamily="49" charset="0"/>
            </a:endParaRPr>
          </a:p>
        </p:txBody>
      </p: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377481CB-2200-4375-FEB8-8ABADDEB11E6}"/>
              </a:ext>
            </a:extLst>
          </p:cNvPr>
          <p:cNvCxnSpPr>
            <a:cxnSpLocks/>
          </p:cNvCxnSpPr>
          <p:nvPr/>
        </p:nvCxnSpPr>
        <p:spPr>
          <a:xfrm>
            <a:off x="5961581" y="5332172"/>
            <a:ext cx="843583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1" name="テキスト ボックス 1060">
            <a:extLst>
              <a:ext uri="{FF2B5EF4-FFF2-40B4-BE49-F238E27FC236}">
                <a16:creationId xmlns:a16="http://schemas.microsoft.com/office/drawing/2014/main" id="{2B6F7961-305F-FE63-B884-BC05AC6ED37F}"/>
              </a:ext>
            </a:extLst>
          </p:cNvPr>
          <p:cNvSpPr txBox="1"/>
          <p:nvPr/>
        </p:nvSpPr>
        <p:spPr>
          <a:xfrm>
            <a:off x="5797821" y="5439787"/>
            <a:ext cx="1106748" cy="3079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モータ制御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5A8E642-13EF-34C0-EFEC-510E9E13A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708" y="4510634"/>
            <a:ext cx="2067381" cy="172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08A38B3-C865-F7E6-4011-D72442A08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4739" r="2013" b="9268"/>
          <a:stretch/>
        </p:blipFill>
        <p:spPr bwMode="auto">
          <a:xfrm>
            <a:off x="1131422" y="4441014"/>
            <a:ext cx="1382252" cy="115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ED0E819-8E3F-01CD-813F-C04E6D79B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2" b="13242"/>
          <a:stretch/>
        </p:blipFill>
        <p:spPr bwMode="auto">
          <a:xfrm rot="16200000">
            <a:off x="4389481" y="3080789"/>
            <a:ext cx="1097766" cy="76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icon &quot;Cloud icon&quot;">
            <a:extLst>
              <a:ext uri="{FF2B5EF4-FFF2-40B4-BE49-F238E27FC236}">
                <a16:creationId xmlns:a16="http://schemas.microsoft.com/office/drawing/2014/main" id="{334012F8-2CFE-AC73-8DE1-A8CA27FD4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" t="16897" r="5691" b="16249"/>
          <a:stretch/>
        </p:blipFill>
        <p:spPr bwMode="auto">
          <a:xfrm>
            <a:off x="1108626" y="1714898"/>
            <a:ext cx="1281490" cy="95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D53F65E5-4DA7-506F-9CBD-D2E54B701460}"/>
              </a:ext>
            </a:extLst>
          </p:cNvPr>
          <p:cNvCxnSpPr>
            <a:cxnSpLocks/>
          </p:cNvCxnSpPr>
          <p:nvPr/>
        </p:nvCxnSpPr>
        <p:spPr>
          <a:xfrm flipV="1">
            <a:off x="5021390" y="4066846"/>
            <a:ext cx="0" cy="466449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AA2B7EDF-205C-DC19-E86B-0A6D58E107FE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7620073" y="3806507"/>
            <a:ext cx="577902" cy="729194"/>
          </a:xfrm>
          <a:prstGeom prst="bentConnector2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2C87CEA-CD18-592F-3D4F-67AB990D69EB}"/>
              </a:ext>
            </a:extLst>
          </p:cNvPr>
          <p:cNvSpPr txBox="1"/>
          <p:nvPr/>
        </p:nvSpPr>
        <p:spPr>
          <a:xfrm>
            <a:off x="7395085" y="2237985"/>
            <a:ext cx="2205431" cy="5234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アタッチメント用</a:t>
            </a:r>
            <a:endParaRPr lang="en-US" altLang="ja-JP" sz="1401" dirty="0">
              <a:latin typeface="Meiryo" panose="020B0604030504040204" pitchFamily="34" charset="-128"/>
              <a:ea typeface="Meiryo" panose="020B0604030504040204" pitchFamily="34" charset="-128"/>
              <a:cs typeface="JetBrains Mono" panose="02000009000000000000" pitchFamily="49" charset="0"/>
            </a:endParaRPr>
          </a:p>
          <a:p>
            <a:pPr algn="ctr"/>
            <a:r>
              <a:rPr lang="ja-JP" altLang="en-US" sz="14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電源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C439B0E4-C2EE-907D-DF23-745EE39B897B}"/>
              </a:ext>
            </a:extLst>
          </p:cNvPr>
          <p:cNvSpPr txBox="1"/>
          <p:nvPr/>
        </p:nvSpPr>
        <p:spPr>
          <a:xfrm>
            <a:off x="8506058" y="3428283"/>
            <a:ext cx="964557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1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AC 100V</a:t>
            </a:r>
            <a:endParaRPr lang="ja-JP" altLang="en-US" sz="1401">
              <a:latin typeface="Meiryo" panose="020B0604030504040204" pitchFamily="34" charset="-128"/>
              <a:ea typeface="Meiryo" panose="020B0604030504040204" pitchFamily="34" charset="-128"/>
              <a:cs typeface="JetBrains Mono" panose="02000009000000000000" pitchFamily="49" charset="0"/>
            </a:endParaRPr>
          </a:p>
        </p:txBody>
      </p:sp>
      <p:pic>
        <p:nvPicPr>
          <p:cNvPr id="63" name="図 62" descr="黒い背景と白い文字&#10;&#10;中程度の精度で自動的に生成された説明">
            <a:extLst>
              <a:ext uri="{FF2B5EF4-FFF2-40B4-BE49-F238E27FC236}">
                <a16:creationId xmlns:a16="http://schemas.microsoft.com/office/drawing/2014/main" id="{9A8A64F4-B496-7A2B-0860-643F712C746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9264" r="8794"/>
          <a:stretch/>
        </p:blipFill>
        <p:spPr>
          <a:xfrm>
            <a:off x="10556823" y="4579457"/>
            <a:ext cx="2090619" cy="551277"/>
          </a:xfrm>
          <a:prstGeom prst="rect">
            <a:avLst/>
          </a:prstGeom>
        </p:spPr>
      </p:pic>
      <p:sp>
        <p:nvSpPr>
          <p:cNvPr id="1035" name="テキスト ボックス 1034">
            <a:extLst>
              <a:ext uri="{FF2B5EF4-FFF2-40B4-BE49-F238E27FC236}">
                <a16:creationId xmlns:a16="http://schemas.microsoft.com/office/drawing/2014/main" id="{851CB14B-F274-7805-438F-B94C36E4E6D7}"/>
              </a:ext>
            </a:extLst>
          </p:cNvPr>
          <p:cNvSpPr txBox="1"/>
          <p:nvPr/>
        </p:nvSpPr>
        <p:spPr>
          <a:xfrm>
            <a:off x="1175005" y="2672544"/>
            <a:ext cx="126979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 err="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Ugokuita</a:t>
            </a:r>
            <a:r>
              <a:rPr lang="en-US" altLang="ja-JP" sz="1100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 Cloud</a:t>
            </a:r>
            <a:endParaRPr lang="ja-JP" altLang="en-US" sz="1100">
              <a:latin typeface="Meiryo" panose="020B0604030504040204" pitchFamily="34" charset="-128"/>
              <a:ea typeface="Meiryo" panose="020B0604030504040204" pitchFamily="34" charset="-128"/>
              <a:cs typeface="JetBrains Mono" panose="02000009000000000000" pitchFamily="49" charset="0"/>
            </a:endParaRPr>
          </a:p>
        </p:txBody>
      </p:sp>
      <p:cxnSp>
        <p:nvCxnSpPr>
          <p:cNvPr id="1045" name="直線矢印コネクタ 1044">
            <a:extLst>
              <a:ext uri="{FF2B5EF4-FFF2-40B4-BE49-F238E27FC236}">
                <a16:creationId xmlns:a16="http://schemas.microsoft.com/office/drawing/2014/main" id="{FDD3A98F-BBC0-7587-A857-AAFAE3ECC69D}"/>
              </a:ext>
            </a:extLst>
          </p:cNvPr>
          <p:cNvCxnSpPr>
            <a:cxnSpLocks/>
          </p:cNvCxnSpPr>
          <p:nvPr/>
        </p:nvCxnSpPr>
        <p:spPr>
          <a:xfrm>
            <a:off x="9413057" y="5198716"/>
            <a:ext cx="1053591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" name="テキスト ボックス 1048">
            <a:extLst>
              <a:ext uri="{FF2B5EF4-FFF2-40B4-BE49-F238E27FC236}">
                <a16:creationId xmlns:a16="http://schemas.microsoft.com/office/drawing/2014/main" id="{86570E67-ECC3-79A2-88C0-E0CAE393BB2C}"/>
              </a:ext>
            </a:extLst>
          </p:cNvPr>
          <p:cNvSpPr txBox="1"/>
          <p:nvPr/>
        </p:nvSpPr>
        <p:spPr>
          <a:xfrm>
            <a:off x="9366244" y="4915231"/>
            <a:ext cx="1053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ライト制御</a:t>
            </a:r>
          </a:p>
        </p:txBody>
      </p:sp>
      <p:cxnSp>
        <p:nvCxnSpPr>
          <p:cNvPr id="1055" name="直線矢印コネクタ 1054">
            <a:extLst>
              <a:ext uri="{FF2B5EF4-FFF2-40B4-BE49-F238E27FC236}">
                <a16:creationId xmlns:a16="http://schemas.microsoft.com/office/drawing/2014/main" id="{C6F5FCA2-9699-7D0A-8E78-0C3307A42595}"/>
              </a:ext>
            </a:extLst>
          </p:cNvPr>
          <p:cNvCxnSpPr>
            <a:cxnSpLocks/>
          </p:cNvCxnSpPr>
          <p:nvPr/>
        </p:nvCxnSpPr>
        <p:spPr>
          <a:xfrm>
            <a:off x="9450783" y="6314213"/>
            <a:ext cx="118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テキスト ボックス 1057">
            <a:extLst>
              <a:ext uri="{FF2B5EF4-FFF2-40B4-BE49-F238E27FC236}">
                <a16:creationId xmlns:a16="http://schemas.microsoft.com/office/drawing/2014/main" id="{5C6D8D27-0E19-C6B0-453D-78AE9B18A031}"/>
              </a:ext>
            </a:extLst>
          </p:cNvPr>
          <p:cNvSpPr txBox="1"/>
          <p:nvPr/>
        </p:nvSpPr>
        <p:spPr>
          <a:xfrm>
            <a:off x="9430516" y="6020576"/>
            <a:ext cx="989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モータ制御</a:t>
            </a:r>
          </a:p>
        </p:txBody>
      </p:sp>
      <p:pic>
        <p:nvPicPr>
          <p:cNvPr id="1069" name="図 1068" descr="図形&#10;&#10;低い精度で自動的に生成された説明">
            <a:extLst>
              <a:ext uri="{FF2B5EF4-FFF2-40B4-BE49-F238E27FC236}">
                <a16:creationId xmlns:a16="http://schemas.microsoft.com/office/drawing/2014/main" id="{4574A63E-CB6E-2D37-DE83-746F545110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8323695" y="2733432"/>
            <a:ext cx="348213" cy="348213"/>
          </a:xfrm>
          <a:prstGeom prst="rect">
            <a:avLst/>
          </a:prstGeom>
        </p:spPr>
      </p:pic>
      <p:cxnSp>
        <p:nvCxnSpPr>
          <p:cNvPr id="1075" name="直線矢印コネクタ 1074">
            <a:extLst>
              <a:ext uri="{FF2B5EF4-FFF2-40B4-BE49-F238E27FC236}">
                <a16:creationId xmlns:a16="http://schemas.microsoft.com/office/drawing/2014/main" id="{B4E4FD41-591C-EE57-644C-9598A39D6CF8}"/>
              </a:ext>
            </a:extLst>
          </p:cNvPr>
          <p:cNvCxnSpPr>
            <a:cxnSpLocks/>
          </p:cNvCxnSpPr>
          <p:nvPr/>
        </p:nvCxnSpPr>
        <p:spPr>
          <a:xfrm flipV="1">
            <a:off x="8506058" y="3126279"/>
            <a:ext cx="0" cy="69843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2" name="図 1081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824922D4-2731-4DDC-7461-63913CA5B5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1582" y="4533295"/>
            <a:ext cx="2398118" cy="2165535"/>
          </a:xfrm>
          <a:prstGeom prst="rect">
            <a:avLst/>
          </a:prstGeom>
        </p:spPr>
      </p:pic>
      <p:cxnSp>
        <p:nvCxnSpPr>
          <p:cNvPr id="1084" name="直線矢印コネクタ 1083">
            <a:extLst>
              <a:ext uri="{FF2B5EF4-FFF2-40B4-BE49-F238E27FC236}">
                <a16:creationId xmlns:a16="http://schemas.microsoft.com/office/drawing/2014/main" id="{1D16F82A-34A2-0434-F9AD-6AEB4CB13DC6}"/>
              </a:ext>
            </a:extLst>
          </p:cNvPr>
          <p:cNvCxnSpPr>
            <a:cxnSpLocks/>
          </p:cNvCxnSpPr>
          <p:nvPr/>
        </p:nvCxnSpPr>
        <p:spPr>
          <a:xfrm>
            <a:off x="9427558" y="4869931"/>
            <a:ext cx="102458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5" name="テキスト ボックス 1084">
            <a:extLst>
              <a:ext uri="{FF2B5EF4-FFF2-40B4-BE49-F238E27FC236}">
                <a16:creationId xmlns:a16="http://schemas.microsoft.com/office/drawing/2014/main" id="{2433112F-E253-E882-532C-912D256D8725}"/>
              </a:ext>
            </a:extLst>
          </p:cNvPr>
          <p:cNvSpPr txBox="1"/>
          <p:nvPr/>
        </p:nvSpPr>
        <p:spPr>
          <a:xfrm>
            <a:off x="9733061" y="5688339"/>
            <a:ext cx="48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24V</a:t>
            </a:r>
            <a:endParaRPr lang="ja-JP" altLang="en-US" sz="1200">
              <a:latin typeface="Meiryo" panose="020B0604030504040204" pitchFamily="34" charset="-128"/>
              <a:ea typeface="Meiryo" panose="020B0604030504040204" pitchFamily="34" charset="-128"/>
              <a:cs typeface="JetBrains Mono" panose="02000009000000000000" pitchFamily="49" charset="0"/>
            </a:endParaRPr>
          </a:p>
        </p:txBody>
      </p:sp>
      <p:sp>
        <p:nvSpPr>
          <p:cNvPr id="1087" name="テキスト ボックス 1086">
            <a:extLst>
              <a:ext uri="{FF2B5EF4-FFF2-40B4-BE49-F238E27FC236}">
                <a16:creationId xmlns:a16="http://schemas.microsoft.com/office/drawing/2014/main" id="{1B3B2391-06A0-BB56-55AC-41E349BBDA8F}"/>
              </a:ext>
            </a:extLst>
          </p:cNvPr>
          <p:cNvSpPr txBox="1"/>
          <p:nvPr/>
        </p:nvSpPr>
        <p:spPr>
          <a:xfrm>
            <a:off x="9693702" y="4608584"/>
            <a:ext cx="556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24V</a:t>
            </a:r>
            <a:endParaRPr lang="ja-JP" altLang="en-US" sz="1200">
              <a:latin typeface="Meiryo" panose="020B0604030504040204" pitchFamily="34" charset="-128"/>
              <a:ea typeface="Meiryo" panose="020B0604030504040204" pitchFamily="34" charset="-128"/>
              <a:cs typeface="JetBrains Mono" panose="02000009000000000000" pitchFamily="49" charset="0"/>
            </a:endParaRPr>
          </a:p>
        </p:txBody>
      </p:sp>
      <p:cxnSp>
        <p:nvCxnSpPr>
          <p:cNvPr id="1088" name="直線矢印コネクタ 1087">
            <a:extLst>
              <a:ext uri="{FF2B5EF4-FFF2-40B4-BE49-F238E27FC236}">
                <a16:creationId xmlns:a16="http://schemas.microsoft.com/office/drawing/2014/main" id="{ED75FF1D-EB56-3DFA-5819-C0F3A7B4B954}"/>
              </a:ext>
            </a:extLst>
          </p:cNvPr>
          <p:cNvCxnSpPr>
            <a:cxnSpLocks/>
          </p:cNvCxnSpPr>
          <p:nvPr/>
        </p:nvCxnSpPr>
        <p:spPr>
          <a:xfrm flipH="1">
            <a:off x="5901120" y="5149718"/>
            <a:ext cx="889101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1" name="テキスト ボックス 1090">
            <a:extLst>
              <a:ext uri="{FF2B5EF4-FFF2-40B4-BE49-F238E27FC236}">
                <a16:creationId xmlns:a16="http://schemas.microsoft.com/office/drawing/2014/main" id="{884A28EF-9F8B-8E2A-02D4-CDD0499FFF1D}"/>
              </a:ext>
            </a:extLst>
          </p:cNvPr>
          <p:cNvSpPr txBox="1"/>
          <p:nvPr/>
        </p:nvSpPr>
        <p:spPr>
          <a:xfrm>
            <a:off x="2935138" y="4869931"/>
            <a:ext cx="538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19V</a:t>
            </a:r>
            <a:endParaRPr lang="ja-JP" altLang="en-US" sz="1200">
              <a:latin typeface="Meiryo" panose="020B0604030504040204" pitchFamily="34" charset="-128"/>
              <a:ea typeface="Meiryo" panose="020B0604030504040204" pitchFamily="34" charset="-128"/>
              <a:cs typeface="JetBrains Mono" panose="02000009000000000000" pitchFamily="49" charset="0"/>
            </a:endParaRPr>
          </a:p>
        </p:txBody>
      </p: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069706B6-913F-B5F4-52C5-5129B6443D82}"/>
              </a:ext>
            </a:extLst>
          </p:cNvPr>
          <p:cNvCxnSpPr>
            <a:cxnSpLocks/>
          </p:cNvCxnSpPr>
          <p:nvPr/>
        </p:nvCxnSpPr>
        <p:spPr>
          <a:xfrm flipH="1">
            <a:off x="2750034" y="5110721"/>
            <a:ext cx="1197251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5" name="テキスト ボックス 1094">
            <a:extLst>
              <a:ext uri="{FF2B5EF4-FFF2-40B4-BE49-F238E27FC236}">
                <a16:creationId xmlns:a16="http://schemas.microsoft.com/office/drawing/2014/main" id="{AA319EB6-8F0B-4C13-D3D8-2E537459703F}"/>
              </a:ext>
            </a:extLst>
          </p:cNvPr>
          <p:cNvSpPr txBox="1"/>
          <p:nvPr/>
        </p:nvSpPr>
        <p:spPr>
          <a:xfrm>
            <a:off x="8506058" y="4186978"/>
            <a:ext cx="570938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1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12V</a:t>
            </a:r>
            <a:endParaRPr lang="ja-JP" altLang="en-US" sz="1401">
              <a:latin typeface="Meiryo" panose="020B0604030504040204" pitchFamily="34" charset="-128"/>
              <a:ea typeface="Meiryo" panose="020B0604030504040204" pitchFamily="34" charset="-128"/>
              <a:cs typeface="JetBrains Mono" panose="02000009000000000000" pitchFamily="49" charset="0"/>
            </a:endParaRPr>
          </a:p>
        </p:txBody>
      </p:sp>
      <p:sp>
        <p:nvSpPr>
          <p:cNvPr id="1096" name="正方形/長方形 1095">
            <a:extLst>
              <a:ext uri="{FF2B5EF4-FFF2-40B4-BE49-F238E27FC236}">
                <a16:creationId xmlns:a16="http://schemas.microsoft.com/office/drawing/2014/main" id="{A06DAD85-D916-F5F7-87E1-4573186A9734}"/>
              </a:ext>
            </a:extLst>
          </p:cNvPr>
          <p:cNvSpPr/>
          <p:nvPr/>
        </p:nvSpPr>
        <p:spPr>
          <a:xfrm>
            <a:off x="8295750" y="3836863"/>
            <a:ext cx="746620" cy="2316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800">
                <a:latin typeface="Meiryo" panose="020B0604030504040204" pitchFamily="34" charset="-128"/>
                <a:ea typeface="Meiryo" panose="020B0604030504040204" pitchFamily="34" charset="-128"/>
              </a:rPr>
              <a:t>インバータ</a:t>
            </a:r>
          </a:p>
        </p:txBody>
      </p: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4DFFA527-079F-F8BC-6570-FDD7DA7CFD6C}"/>
              </a:ext>
            </a:extLst>
          </p:cNvPr>
          <p:cNvCxnSpPr>
            <a:cxnSpLocks/>
          </p:cNvCxnSpPr>
          <p:nvPr/>
        </p:nvCxnSpPr>
        <p:spPr>
          <a:xfrm flipV="1">
            <a:off x="8506058" y="4093069"/>
            <a:ext cx="0" cy="4272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2" name="カギ線コネクタ 1101">
            <a:extLst>
              <a:ext uri="{FF2B5EF4-FFF2-40B4-BE49-F238E27FC236}">
                <a16:creationId xmlns:a16="http://schemas.microsoft.com/office/drawing/2014/main" id="{15E3132D-2238-2224-BF09-F76D339674A2}"/>
              </a:ext>
            </a:extLst>
          </p:cNvPr>
          <p:cNvCxnSpPr>
            <a:cxnSpLocks/>
          </p:cNvCxnSpPr>
          <p:nvPr/>
        </p:nvCxnSpPr>
        <p:spPr>
          <a:xfrm rot="10800000">
            <a:off x="5227262" y="3758942"/>
            <a:ext cx="1544383" cy="1100711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7" name="テキスト ボックス 1106">
            <a:extLst>
              <a:ext uri="{FF2B5EF4-FFF2-40B4-BE49-F238E27FC236}">
                <a16:creationId xmlns:a16="http://schemas.microsoft.com/office/drawing/2014/main" id="{4D9D6A28-ED61-1EDA-1EF0-CB40D3DBA3DB}"/>
              </a:ext>
            </a:extLst>
          </p:cNvPr>
          <p:cNvSpPr txBox="1"/>
          <p:nvPr/>
        </p:nvSpPr>
        <p:spPr>
          <a:xfrm>
            <a:off x="6078025" y="4578097"/>
            <a:ext cx="538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12V</a:t>
            </a:r>
            <a:endParaRPr lang="ja-JP" altLang="en-US" sz="1200">
              <a:latin typeface="Meiryo" panose="020B0604030504040204" pitchFamily="34" charset="-128"/>
              <a:ea typeface="Meiryo" panose="020B0604030504040204" pitchFamily="34" charset="-128"/>
              <a:cs typeface="JetBrains Mono" panose="02000009000000000000" pitchFamily="49" charset="0"/>
            </a:endParaRPr>
          </a:p>
        </p:txBody>
      </p:sp>
      <p:sp>
        <p:nvSpPr>
          <p:cNvPr id="1113" name="テキスト ボックス 1112">
            <a:extLst>
              <a:ext uri="{FF2B5EF4-FFF2-40B4-BE49-F238E27FC236}">
                <a16:creationId xmlns:a16="http://schemas.microsoft.com/office/drawing/2014/main" id="{01679563-333E-18EB-565E-98E1E4D3495A}"/>
              </a:ext>
            </a:extLst>
          </p:cNvPr>
          <p:cNvSpPr txBox="1"/>
          <p:nvPr/>
        </p:nvSpPr>
        <p:spPr>
          <a:xfrm>
            <a:off x="3691550" y="3651330"/>
            <a:ext cx="1003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NVR700W</a:t>
            </a:r>
            <a:endParaRPr lang="ja-JP" altLang="en-US" sz="1200">
              <a:latin typeface="Meiryo" panose="020B0604030504040204" pitchFamily="34" charset="-128"/>
              <a:ea typeface="Meiryo" panose="020B0604030504040204" pitchFamily="34" charset="-128"/>
              <a:cs typeface="JetBrains Mono" panose="02000009000000000000" pitchFamily="49" charset="0"/>
            </a:endParaRPr>
          </a:p>
        </p:txBody>
      </p:sp>
      <p:sp>
        <p:nvSpPr>
          <p:cNvPr id="1114" name="テキスト ボックス 1113">
            <a:extLst>
              <a:ext uri="{FF2B5EF4-FFF2-40B4-BE49-F238E27FC236}">
                <a16:creationId xmlns:a16="http://schemas.microsoft.com/office/drawing/2014/main" id="{BE3DE9C6-157E-ACDE-2B1C-3A2836CB7E89}"/>
              </a:ext>
            </a:extLst>
          </p:cNvPr>
          <p:cNvSpPr txBox="1"/>
          <p:nvPr/>
        </p:nvSpPr>
        <p:spPr>
          <a:xfrm>
            <a:off x="3529409" y="2432882"/>
            <a:ext cx="553371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1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LTE</a:t>
            </a:r>
            <a:endParaRPr lang="ja-JP" altLang="en-US" sz="1401">
              <a:latin typeface="Meiryo" panose="020B0604030504040204" pitchFamily="34" charset="-128"/>
              <a:ea typeface="Meiryo" panose="020B0604030504040204" pitchFamily="34" charset="-128"/>
              <a:cs typeface="JetBrains Mono" panose="02000009000000000000" pitchFamily="49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A9B88C13-A4DB-8168-50E1-68FBEA2851AA}"/>
              </a:ext>
            </a:extLst>
          </p:cNvPr>
          <p:cNvSpPr txBox="1"/>
          <p:nvPr/>
        </p:nvSpPr>
        <p:spPr>
          <a:xfrm>
            <a:off x="5098217" y="4142900"/>
            <a:ext cx="553371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1" dirty="0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ETH</a:t>
            </a:r>
            <a:endParaRPr lang="ja-JP" altLang="en-US" sz="1401">
              <a:latin typeface="Meiryo" panose="020B0604030504040204" pitchFamily="34" charset="-128"/>
              <a:ea typeface="Meiryo" panose="020B0604030504040204" pitchFamily="34" charset="-128"/>
              <a:cs typeface="JetBrains Mono" panose="02000009000000000000" pitchFamily="49" charset="0"/>
            </a:endParaRPr>
          </a:p>
        </p:txBody>
      </p:sp>
      <p:cxnSp>
        <p:nvCxnSpPr>
          <p:cNvPr id="1119" name="カギ線コネクタ 1118">
            <a:extLst>
              <a:ext uri="{FF2B5EF4-FFF2-40B4-BE49-F238E27FC236}">
                <a16:creationId xmlns:a16="http://schemas.microsoft.com/office/drawing/2014/main" id="{AC122806-F0BF-64EB-7AD0-F0F8F010D82B}"/>
              </a:ext>
            </a:extLst>
          </p:cNvPr>
          <p:cNvCxnSpPr>
            <a:cxnSpLocks/>
            <a:stCxn id="1030" idx="3"/>
          </p:cNvCxnSpPr>
          <p:nvPr/>
        </p:nvCxnSpPr>
        <p:spPr>
          <a:xfrm rot="16200000" flipV="1">
            <a:off x="3443702" y="1419457"/>
            <a:ext cx="550218" cy="2439109"/>
          </a:xfrm>
          <a:prstGeom prst="bentConnector2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6" name="テキスト ボックス 1125">
            <a:extLst>
              <a:ext uri="{FF2B5EF4-FFF2-40B4-BE49-F238E27FC236}">
                <a16:creationId xmlns:a16="http://schemas.microsoft.com/office/drawing/2014/main" id="{65A2177B-2C58-73D9-8FC5-90F1D03D31CD}"/>
              </a:ext>
            </a:extLst>
          </p:cNvPr>
          <p:cNvSpPr txBox="1"/>
          <p:nvPr/>
        </p:nvSpPr>
        <p:spPr>
          <a:xfrm>
            <a:off x="10784047" y="5198716"/>
            <a:ext cx="1477649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フロントライト</a:t>
            </a:r>
          </a:p>
        </p:txBody>
      </p:sp>
      <p:sp>
        <p:nvSpPr>
          <p:cNvPr id="1131" name="テキスト ボックス 1130">
            <a:extLst>
              <a:ext uri="{FF2B5EF4-FFF2-40B4-BE49-F238E27FC236}">
                <a16:creationId xmlns:a16="http://schemas.microsoft.com/office/drawing/2014/main" id="{BCB28AE8-0EA3-95F6-4191-E1D4C815564F}"/>
              </a:ext>
            </a:extLst>
          </p:cNvPr>
          <p:cNvSpPr txBox="1"/>
          <p:nvPr/>
        </p:nvSpPr>
        <p:spPr>
          <a:xfrm>
            <a:off x="10884377" y="6718856"/>
            <a:ext cx="1477649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モータドライバ</a:t>
            </a:r>
          </a:p>
        </p:txBody>
      </p:sp>
      <p:cxnSp>
        <p:nvCxnSpPr>
          <p:cNvPr id="1139" name="直線コネクタ 1138">
            <a:extLst>
              <a:ext uri="{FF2B5EF4-FFF2-40B4-BE49-F238E27FC236}">
                <a16:creationId xmlns:a16="http://schemas.microsoft.com/office/drawing/2014/main" id="{39BC70BD-44CA-18FE-DC16-3BD60D52129E}"/>
              </a:ext>
            </a:extLst>
          </p:cNvPr>
          <p:cNvCxnSpPr>
            <a:cxnSpLocks/>
          </p:cNvCxnSpPr>
          <p:nvPr/>
        </p:nvCxnSpPr>
        <p:spPr>
          <a:xfrm>
            <a:off x="10536443" y="2462692"/>
            <a:ext cx="63410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1" name="直線コネクタ 1140">
            <a:extLst>
              <a:ext uri="{FF2B5EF4-FFF2-40B4-BE49-F238E27FC236}">
                <a16:creationId xmlns:a16="http://schemas.microsoft.com/office/drawing/2014/main" id="{FA4DDDEB-DAC4-B89C-B1D7-C707DC8CBA69}"/>
              </a:ext>
            </a:extLst>
          </p:cNvPr>
          <p:cNvCxnSpPr>
            <a:cxnSpLocks/>
          </p:cNvCxnSpPr>
          <p:nvPr/>
        </p:nvCxnSpPr>
        <p:spPr>
          <a:xfrm>
            <a:off x="10536443" y="2968163"/>
            <a:ext cx="634104" cy="0"/>
          </a:xfrm>
          <a:prstGeom prst="line">
            <a:avLst/>
          </a:prstGeom>
          <a:ln w="57150">
            <a:solidFill>
              <a:srgbClr val="4E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2" name="直線コネクタ 1141">
            <a:extLst>
              <a:ext uri="{FF2B5EF4-FFF2-40B4-BE49-F238E27FC236}">
                <a16:creationId xmlns:a16="http://schemas.microsoft.com/office/drawing/2014/main" id="{A3824898-0CEC-7C2A-C726-F6407522E852}"/>
              </a:ext>
            </a:extLst>
          </p:cNvPr>
          <p:cNvCxnSpPr>
            <a:cxnSpLocks/>
          </p:cNvCxnSpPr>
          <p:nvPr/>
        </p:nvCxnSpPr>
        <p:spPr>
          <a:xfrm>
            <a:off x="10536443" y="2712599"/>
            <a:ext cx="634104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3" name="正方形/長方形 1142">
            <a:extLst>
              <a:ext uri="{FF2B5EF4-FFF2-40B4-BE49-F238E27FC236}">
                <a16:creationId xmlns:a16="http://schemas.microsoft.com/office/drawing/2014/main" id="{AB421685-C36D-AFFC-057B-40EA1530497C}"/>
              </a:ext>
            </a:extLst>
          </p:cNvPr>
          <p:cNvSpPr/>
          <p:nvPr/>
        </p:nvSpPr>
        <p:spPr>
          <a:xfrm>
            <a:off x="10351228" y="2211327"/>
            <a:ext cx="1557854" cy="110027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4" name="テキスト ボックス 1143">
            <a:extLst>
              <a:ext uri="{FF2B5EF4-FFF2-40B4-BE49-F238E27FC236}">
                <a16:creationId xmlns:a16="http://schemas.microsoft.com/office/drawing/2014/main" id="{22658F31-A68A-302E-A3D9-3DE5B804BD46}"/>
              </a:ext>
            </a:extLst>
          </p:cNvPr>
          <p:cNvSpPr txBox="1"/>
          <p:nvPr/>
        </p:nvSpPr>
        <p:spPr>
          <a:xfrm>
            <a:off x="11192723" y="2316253"/>
            <a:ext cx="2205431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電源</a:t>
            </a:r>
          </a:p>
        </p:txBody>
      </p:sp>
      <p:sp>
        <p:nvSpPr>
          <p:cNvPr id="1145" name="テキスト ボックス 1144">
            <a:extLst>
              <a:ext uri="{FF2B5EF4-FFF2-40B4-BE49-F238E27FC236}">
                <a16:creationId xmlns:a16="http://schemas.microsoft.com/office/drawing/2014/main" id="{9DE59609-59E1-4970-4CE2-1BDFF42D74A7}"/>
              </a:ext>
            </a:extLst>
          </p:cNvPr>
          <p:cNvSpPr txBox="1"/>
          <p:nvPr/>
        </p:nvSpPr>
        <p:spPr>
          <a:xfrm>
            <a:off x="11192723" y="2568747"/>
            <a:ext cx="2205431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制御</a:t>
            </a:r>
          </a:p>
        </p:txBody>
      </p:sp>
      <p:sp>
        <p:nvSpPr>
          <p:cNvPr id="1146" name="テキスト ボックス 1145">
            <a:extLst>
              <a:ext uri="{FF2B5EF4-FFF2-40B4-BE49-F238E27FC236}">
                <a16:creationId xmlns:a16="http://schemas.microsoft.com/office/drawing/2014/main" id="{329A572C-F785-82DF-7BC0-252848A07CBD}"/>
              </a:ext>
            </a:extLst>
          </p:cNvPr>
          <p:cNvSpPr txBox="1"/>
          <p:nvPr/>
        </p:nvSpPr>
        <p:spPr>
          <a:xfrm>
            <a:off x="11192723" y="2821241"/>
            <a:ext cx="2205431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1">
                <a:latin typeface="Meiryo" panose="020B0604030504040204" pitchFamily="34" charset="-128"/>
                <a:ea typeface="Meiryo" panose="020B0604030504040204" pitchFamily="34" charset="-128"/>
                <a:cs typeface="JetBrains Mono" panose="02000009000000000000" pitchFamily="49" charset="0"/>
              </a:rPr>
              <a:t>通信</a:t>
            </a:r>
          </a:p>
        </p:txBody>
      </p:sp>
    </p:spTree>
    <p:extLst>
      <p:ext uri="{BB962C8B-B14F-4D97-AF65-F5344CB8AC3E}">
        <p14:creationId xmlns:p14="http://schemas.microsoft.com/office/powerpoint/2010/main" val="4121204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1192</TotalTime>
  <Words>107</Words>
  <Application>Microsoft Macintosh PowerPoint</Application>
  <PresentationFormat>A3 297x420 mm</PresentationFormat>
  <Paragraphs>50</Paragraphs>
  <Slides>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10" baseType="lpstr">
      <vt:lpstr>Meiryo</vt:lpstr>
      <vt:lpstr>游ゴシック</vt:lpstr>
      <vt:lpstr>Aptos</vt:lpstr>
      <vt:lpstr>Aptos Display</vt:lpstr>
      <vt:lpstr>Arial</vt:lpstr>
      <vt:lpstr>JetBrains Mono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平地 浩一</dc:creator>
  <cp:lastModifiedBy>平地 浩一</cp:lastModifiedBy>
  <cp:revision>83</cp:revision>
  <dcterms:created xsi:type="dcterms:W3CDTF">2024-07-02T11:44:56Z</dcterms:created>
  <dcterms:modified xsi:type="dcterms:W3CDTF">2024-08-29T19:59:57Z</dcterms:modified>
</cp:coreProperties>
</file>